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78" r:id="rId3"/>
    <p:sldId id="277" r:id="rId4"/>
    <p:sldId id="279" r:id="rId5"/>
    <p:sldId id="276" r:id="rId6"/>
    <p:sldId id="280" r:id="rId7"/>
    <p:sldId id="271" r:id="rId8"/>
    <p:sldId id="268" r:id="rId9"/>
    <p:sldId id="256" r:id="rId10"/>
    <p:sldId id="257" r:id="rId11"/>
    <p:sldId id="258" r:id="rId12"/>
    <p:sldId id="259" r:id="rId13"/>
    <p:sldId id="260" r:id="rId14"/>
    <p:sldId id="261" r:id="rId15"/>
    <p:sldId id="263" r:id="rId16"/>
    <p:sldId id="272" r:id="rId17"/>
    <p:sldId id="274" r:id="rId18"/>
    <p:sldId id="273" r:id="rId19"/>
    <p:sldId id="275" r:id="rId20"/>
    <p:sldId id="262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F6B23-702A-4697-953E-99142F33D16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950E-4877-47AF-AAF0-1599317C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4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950E-4877-47AF-AAF0-1599317C7D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0799-969E-42C4-9030-8F52F697FC23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B754-9A45-4BC1-9C1C-16B9804E79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GCCISD%20Local%20Scholarship%20Application%202015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Local%20Scholarship%20transcript%20request%202015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Senior Meeting!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January 18, 2019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If you haven’t already signed up…</a:t>
            </a:r>
            <a:endParaRPr lang="en-US" sz="4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7800" b="1" dirty="0">
                <a:latin typeface="Comic Sans MS" panose="030F0702030302020204" pitchFamily="66" charset="0"/>
              </a:rPr>
              <a:t>Text </a:t>
            </a:r>
            <a:r>
              <a:rPr lang="en-US" sz="7800" b="1" dirty="0"/>
              <a:t>@ganders19     to 81010</a:t>
            </a:r>
          </a:p>
          <a:p>
            <a:pPr marL="0" indent="0" algn="ctr">
              <a:buNone/>
            </a:pPr>
            <a:r>
              <a:rPr lang="en-US" dirty="0"/>
              <a:t>If you use Verizon, you must get the App to continue receiving messages!</a:t>
            </a:r>
          </a:p>
        </p:txBody>
      </p:sp>
    </p:spTree>
    <p:extLst>
      <p:ext uri="{BB962C8B-B14F-4D97-AF65-F5344CB8AC3E}">
        <p14:creationId xmlns:p14="http://schemas.microsoft.com/office/powerpoint/2010/main" val="32365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>
                <a:latin typeface="Comic Sans MS" panose="030F0702030302020204" pitchFamily="66" charset="0"/>
              </a:rPr>
              <a:t>Local Scholarship Application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>
                <a:latin typeface="Comic Sans MS" panose="030F0702030302020204" pitchFamily="66" charset="0"/>
              </a:rPr>
              <a:t>School Community Involvement List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>
                <a:latin typeface="Comic Sans MS" panose="030F0702030302020204" pitchFamily="66" charset="0"/>
              </a:rPr>
              <a:t>Personal Statement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>
                <a:latin typeface="Comic Sans MS" panose="030F0702030302020204" pitchFamily="66" charset="0"/>
              </a:rPr>
              <a:t>Special Application               (If needed)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>
                <a:latin typeface="Comic Sans MS" panose="030F0702030302020204" pitchFamily="66" charset="0"/>
              </a:rPr>
              <a:t>Folder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19458" name="Picture 2" descr="http://www.fau.edu/finaid/images/scholarships-sig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3279650" cy="206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Request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>
                <a:latin typeface="Comic Sans MS" panose="030F0702030302020204" pitchFamily="66" charset="0"/>
              </a:rPr>
              <a:t>Transcripts </a:t>
            </a:r>
            <a:r>
              <a:rPr lang="en-US" sz="4000" dirty="0">
                <a:latin typeface="Comic Sans MS" panose="030F0702030302020204" pitchFamily="66" charset="0"/>
              </a:rPr>
              <a:t>(form required)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	-received today</a:t>
            </a:r>
            <a:endParaRPr lang="en-US" sz="4800" dirty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800" dirty="0">
                <a:latin typeface="Comic Sans MS" panose="030F0702030302020204" pitchFamily="66" charset="0"/>
              </a:rPr>
              <a:t>Letter of Recommendation</a:t>
            </a:r>
          </a:p>
        </p:txBody>
      </p:sp>
      <p:pic>
        <p:nvPicPr>
          <p:cNvPr id="18434" name="Picture 2" descr="http://static3.echalk.net/images/www/echalk/clipart/Honors/honor02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524" y="4114800"/>
            <a:ext cx="2724150" cy="266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800" dirty="0">
                <a:latin typeface="Comic Sans MS" panose="030F0702030302020204" pitchFamily="66" charset="0"/>
              </a:rPr>
              <a:t>Order transcripts </a:t>
            </a:r>
            <a:r>
              <a:rPr lang="en-US" sz="3800" b="1" u="sng" dirty="0">
                <a:latin typeface="Comic Sans MS" panose="030F0702030302020204" pitchFamily="66" charset="0"/>
              </a:rPr>
              <a:t>January 22</a:t>
            </a:r>
            <a:r>
              <a:rPr lang="en-US" sz="3800" b="1" u="sng" baseline="30000" dirty="0">
                <a:latin typeface="Comic Sans MS" panose="030F0702030302020204" pitchFamily="66" charset="0"/>
              </a:rPr>
              <a:t>nd</a:t>
            </a:r>
            <a:r>
              <a:rPr lang="en-US" sz="3800" b="1" u="sng" dirty="0">
                <a:latin typeface="Comic Sans MS" panose="030F0702030302020204" pitchFamily="66" charset="0"/>
              </a:rPr>
              <a:t>-February 15</a:t>
            </a:r>
            <a:r>
              <a:rPr lang="en-US" sz="3800" b="1" u="sng" baseline="30000" dirty="0">
                <a:latin typeface="Comic Sans MS" panose="030F0702030302020204" pitchFamily="66" charset="0"/>
              </a:rPr>
              <a:t>th</a:t>
            </a:r>
            <a:r>
              <a:rPr lang="en-US" sz="3800" b="1" baseline="30000" dirty="0">
                <a:latin typeface="Comic Sans MS" panose="030F0702030302020204" pitchFamily="66" charset="0"/>
              </a:rPr>
              <a:t> </a:t>
            </a:r>
            <a:r>
              <a:rPr lang="en-US" sz="3800" dirty="0">
                <a:latin typeface="Comic Sans MS" panose="030F0702030302020204" pitchFamily="66" charset="0"/>
              </a:rPr>
              <a:t>place request in box in main office.</a:t>
            </a:r>
            <a:endParaRPr lang="en-US" sz="2200" dirty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800" dirty="0">
                <a:latin typeface="Comic Sans MS" panose="030F0702030302020204" pitchFamily="66" charset="0"/>
              </a:rPr>
              <a:t>Transcripts will be available during all lunches on </a:t>
            </a:r>
            <a:r>
              <a:rPr lang="en-US" sz="3800" b="1" u="sng" dirty="0">
                <a:latin typeface="Comic Sans MS" panose="030F0702030302020204" pitchFamily="66" charset="0"/>
              </a:rPr>
              <a:t>Thursday, Feb. 28</a:t>
            </a:r>
            <a:r>
              <a:rPr lang="en-US" sz="3800" b="1" u="sng" baseline="30000" dirty="0">
                <a:latin typeface="Comic Sans MS" panose="030F0702030302020204" pitchFamily="66" charset="0"/>
              </a:rPr>
              <a:t>th</a:t>
            </a:r>
            <a:r>
              <a:rPr lang="en-US" sz="3800" b="1" u="sng" dirty="0">
                <a:latin typeface="Comic Sans MS" panose="030F0702030302020204" pitchFamily="66" charset="0"/>
              </a:rPr>
              <a:t> </a:t>
            </a:r>
            <a:endParaRPr lang="en-US" sz="2400" b="1" u="sng" dirty="0"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800" dirty="0">
                <a:latin typeface="Comic Sans MS" panose="030F0702030302020204" pitchFamily="66" charset="0"/>
              </a:rPr>
              <a:t>All scholarship packets due:  </a:t>
            </a:r>
            <a:r>
              <a:rPr lang="en-US" sz="3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Friday, March 1</a:t>
            </a:r>
            <a:r>
              <a:rPr lang="en-US" sz="3800" b="1" u="sng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3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by 3:00 p.m.</a:t>
            </a:r>
            <a:r>
              <a:rPr lang="en-US" sz="3800" dirty="0">
                <a:latin typeface="Comic Sans MS" panose="030F0702030302020204" pitchFamily="66" charset="0"/>
              </a:rPr>
              <a:t> in the College and Career Lab (Room #202)</a:t>
            </a:r>
          </a:p>
          <a:p>
            <a:pPr>
              <a:buFont typeface="Wingdings" pitchFamily="2" charset="2"/>
              <a:buChar char="q"/>
            </a:pPr>
            <a:endParaRPr lang="en-US" sz="4400" dirty="0">
              <a:latin typeface="Bodoni MT Poster Compressed" pitchFamily="18" charset="0"/>
            </a:endParaRPr>
          </a:p>
          <a:p>
            <a:pPr>
              <a:buNone/>
            </a:pPr>
            <a:endParaRPr lang="en-US" sz="4400" dirty="0">
              <a:latin typeface="Bodoni MT Poster Compresse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Be Neat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Prepare Early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Double Check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Ask for help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Bodoni MT Poster Compresse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The </a:t>
            </a:r>
            <a:r>
              <a:rPr lang="en-US" u="sng" dirty="0">
                <a:latin typeface="Comic Sans MS" panose="030F0702030302020204" pitchFamily="66" charset="0"/>
              </a:rPr>
              <a:t>submission list </a:t>
            </a:r>
            <a:r>
              <a:rPr lang="en-US" dirty="0">
                <a:latin typeface="Comic Sans MS" panose="030F0702030302020204" pitchFamily="66" charset="0"/>
              </a:rPr>
              <a:t>must be turned in with your scholarship applications.  It must be placed on the top  of your </a:t>
            </a:r>
            <a:r>
              <a:rPr lang="en-US" u="sng" dirty="0">
                <a:latin typeface="Comic Sans MS" panose="030F0702030302020204" pitchFamily="66" charset="0"/>
              </a:rPr>
              <a:t>alphabetically</a:t>
            </a:r>
            <a:r>
              <a:rPr lang="en-US" dirty="0">
                <a:latin typeface="Comic Sans MS" panose="030F0702030302020204" pitchFamily="66" charset="0"/>
              </a:rPr>
              <a:t> organized application folders and a rubber band should be placed around the entire set of folders.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19600" y="1905000"/>
            <a:ext cx="3429000" cy="1809750"/>
            <a:chOff x="4953000" y="4114800"/>
            <a:chExt cx="3429000" cy="1809750"/>
          </a:xfrm>
        </p:grpSpPr>
        <p:sp>
          <p:nvSpPr>
            <p:cNvPr id="5" name="File"/>
            <p:cNvSpPr>
              <a:spLocks noEditPoints="1" noChangeArrowheads="1"/>
            </p:cNvSpPr>
            <p:nvPr/>
          </p:nvSpPr>
          <p:spPr bwMode="auto">
            <a:xfrm>
              <a:off x="4953000" y="4114800"/>
              <a:ext cx="3429000" cy="1809750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29200" y="4191000"/>
              <a:ext cx="1447800" cy="2286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Scholarship Name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0" y="4648200"/>
              <a:ext cx="1219200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Your Name</a:t>
              </a:r>
            </a:p>
            <a:p>
              <a:r>
                <a:rPr lang="en-US" sz="1000" dirty="0"/>
                <a:t>Your Street</a:t>
              </a:r>
            </a:p>
            <a:p>
              <a:r>
                <a:rPr lang="en-US" sz="1000" dirty="0"/>
                <a:t>Your City and Zip</a:t>
              </a:r>
            </a:p>
            <a:p>
              <a:r>
                <a:rPr lang="en-US" sz="1000" dirty="0"/>
                <a:t>Your School</a:t>
              </a:r>
            </a:p>
            <a:p>
              <a:endParaRPr lang="en-US" sz="10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Naviance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Every GCCISD student has their own Naviance account.  Naviance is a College and Career Readiness Program.  </a:t>
            </a:r>
          </a:p>
          <a:p>
            <a:endParaRPr lang="en-US" dirty="0">
              <a:latin typeface="Bodoni MT Poster Compressed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Signing in is simple.  Just type…</a:t>
            </a:r>
          </a:p>
          <a:p>
            <a:endParaRPr lang="en-US" dirty="0">
              <a:latin typeface="Bodoni MT Poster Compressed" pitchFamily="18" charset="0"/>
            </a:endParaRPr>
          </a:p>
          <a:p>
            <a:pPr algn="ctr">
              <a:buNone/>
            </a:pPr>
            <a:r>
              <a:rPr lang="en-US" dirty="0">
                <a:latin typeface="Bodoni MT Poster Compressed" pitchFamily="18" charset="0"/>
              </a:rPr>
              <a:t>	</a:t>
            </a:r>
          </a:p>
          <a:p>
            <a:pPr algn="ctr">
              <a:buNone/>
            </a:pPr>
            <a:endParaRPr lang="en-US" dirty="0">
              <a:solidFill>
                <a:srgbClr val="0000FF"/>
              </a:solidFill>
              <a:latin typeface="Bodoni MT Poster Compressed" pitchFamily="18" charset="0"/>
            </a:endParaRPr>
          </a:p>
          <a:p>
            <a:pPr algn="ctr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www.Naviance.com</a:t>
            </a:r>
          </a:p>
          <a:p>
            <a:pPr algn="ctr">
              <a:buNone/>
            </a:pPr>
            <a:endParaRPr lang="en-US" dirty="0">
              <a:latin typeface="Bodoni MT Poster Compres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910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 User Name = Student ID Number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Password = Student date of birth  02271994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Click Colleges Tab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Naviance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D2E0EE-43D7-4C39-A76F-C568CACB47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6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Naviance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25865C-2214-40A5-8BFA-6654F81522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44196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7C963-607D-4C9C-BCE5-EF54ABB3AFCB}"/>
              </a:ext>
            </a:extLst>
          </p:cNvPr>
          <p:cNvPicPr/>
          <p:nvPr/>
        </p:nvPicPr>
        <p:blipFill rotWithShape="1">
          <a:blip r:embed="rId3"/>
          <a:srcRect l="14103" b="12281"/>
          <a:stretch/>
        </p:blipFill>
        <p:spPr>
          <a:xfrm>
            <a:off x="3962400" y="4017327"/>
            <a:ext cx="4953000" cy="2612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55D78-1F19-4B31-95BC-7479F97E9C6E}"/>
              </a:ext>
            </a:extLst>
          </p:cNvPr>
          <p:cNvSpPr txBox="1"/>
          <p:nvPr/>
        </p:nvSpPr>
        <p:spPr>
          <a:xfrm>
            <a:off x="4958918" y="1536213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 in as a student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using your ID# as your username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8-digit birthdate as your password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EEEED-92EC-46E9-8712-89E41E9531E8}"/>
              </a:ext>
            </a:extLst>
          </p:cNvPr>
          <p:cNvSpPr txBox="1"/>
          <p:nvPr/>
        </p:nvSpPr>
        <p:spPr>
          <a:xfrm>
            <a:off x="4921928" y="2411272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Example: </a:t>
            </a:r>
          </a:p>
          <a:p>
            <a:pPr algn="ctr"/>
            <a:r>
              <a:rPr lang="en-US" sz="1400" dirty="0"/>
              <a:t>Username: 01234</a:t>
            </a:r>
          </a:p>
          <a:p>
            <a:pPr algn="ctr"/>
            <a:r>
              <a:rPr lang="en-US" sz="1400" dirty="0"/>
              <a:t>Password: 01012001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C6F3C-7F6D-47D3-9004-20DDE9256B80}"/>
              </a:ext>
            </a:extLst>
          </p:cNvPr>
          <p:cNvSpPr txBox="1"/>
          <p:nvPr/>
        </p:nvSpPr>
        <p:spPr>
          <a:xfrm>
            <a:off x="-76200" y="5791200"/>
            <a:ext cx="418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Enter our zip then select REL High School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E0DA0-6DEF-4459-BC00-E9FEA31F2968}"/>
              </a:ext>
            </a:extLst>
          </p:cNvPr>
          <p:cNvSpPr txBox="1"/>
          <p:nvPr/>
        </p:nvSpPr>
        <p:spPr>
          <a:xfrm>
            <a:off x="25524" y="1492007"/>
            <a:ext cx="507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1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C69E1-4599-43E7-8FFB-B0A600841260}"/>
              </a:ext>
            </a:extLst>
          </p:cNvPr>
          <p:cNvSpPr txBox="1"/>
          <p:nvPr/>
        </p:nvSpPr>
        <p:spPr>
          <a:xfrm>
            <a:off x="3481896" y="4798299"/>
            <a:ext cx="507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9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Naviance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FC5670-A60B-4A77-893E-082D0D8E41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/>
          <a:stretch/>
        </p:blipFill>
        <p:spPr>
          <a:xfrm>
            <a:off x="8138" y="1219200"/>
            <a:ext cx="5851878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FDD21-E946-4C7D-9AD8-75BC19647C10}"/>
              </a:ext>
            </a:extLst>
          </p:cNvPr>
          <p:cNvPicPr/>
          <p:nvPr/>
        </p:nvPicPr>
        <p:blipFill rotWithShape="1">
          <a:blip r:embed="rId3"/>
          <a:srcRect l="30769" b="-2728"/>
          <a:stretch/>
        </p:blipFill>
        <p:spPr>
          <a:xfrm>
            <a:off x="6045707" y="2886722"/>
            <a:ext cx="2904478" cy="3696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1AFB94-4B01-4AC5-A554-4F83305EEFF3}"/>
              </a:ext>
            </a:extLst>
          </p:cNvPr>
          <p:cNvSpPr txBox="1"/>
          <p:nvPr/>
        </p:nvSpPr>
        <p:spPr>
          <a:xfrm>
            <a:off x="5870373" y="1397663"/>
            <a:ext cx="507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3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36821-1041-409F-BDD6-2B35F9C808D1}"/>
              </a:ext>
            </a:extLst>
          </p:cNvPr>
          <p:cNvSpPr txBox="1"/>
          <p:nvPr/>
        </p:nvSpPr>
        <p:spPr>
          <a:xfrm>
            <a:off x="5873333" y="169051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Once Logged in, choose “Colleges” from the top right.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B64B18-242D-44A8-B94B-E8CC9B6C3675}"/>
              </a:ext>
            </a:extLst>
          </p:cNvPr>
          <p:cNvSpPr/>
          <p:nvPr/>
        </p:nvSpPr>
        <p:spPr>
          <a:xfrm>
            <a:off x="4495800" y="1699393"/>
            <a:ext cx="457200" cy="228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0A3C0B9-4076-4E9D-BF41-71A1A584DD45}"/>
              </a:ext>
            </a:extLst>
          </p:cNvPr>
          <p:cNvSpPr/>
          <p:nvPr/>
        </p:nvSpPr>
        <p:spPr>
          <a:xfrm rot="6705413">
            <a:off x="5409953" y="1830145"/>
            <a:ext cx="76200" cy="6025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3163E0C-471B-4713-8070-2AE5CC7CAF75}"/>
              </a:ext>
            </a:extLst>
          </p:cNvPr>
          <p:cNvSpPr/>
          <p:nvPr/>
        </p:nvSpPr>
        <p:spPr>
          <a:xfrm rot="15623458">
            <a:off x="5963492" y="5244747"/>
            <a:ext cx="164429" cy="854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7CA24-906C-47F7-9ADA-21CA0F7376CC}"/>
              </a:ext>
            </a:extLst>
          </p:cNvPr>
          <p:cNvSpPr txBox="1"/>
          <p:nvPr/>
        </p:nvSpPr>
        <p:spPr>
          <a:xfrm>
            <a:off x="2376917" y="5241232"/>
            <a:ext cx="507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4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81EF6-5D81-4BED-8E88-25E264EA2B64}"/>
              </a:ext>
            </a:extLst>
          </p:cNvPr>
          <p:cNvSpPr txBox="1"/>
          <p:nvPr/>
        </p:nvSpPr>
        <p:spPr>
          <a:xfrm>
            <a:off x="2469762" y="538715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Next, choose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“scholarships and Money”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0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Naviance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8C5C1-9523-4F32-A35E-AEA6ED5D67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80333"/>
            <a:ext cx="8046156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E87AF-B452-4373-9093-F0F45644D377}"/>
              </a:ext>
            </a:extLst>
          </p:cNvPr>
          <p:cNvSpPr txBox="1"/>
          <p:nvPr/>
        </p:nvSpPr>
        <p:spPr>
          <a:xfrm>
            <a:off x="1892012" y="1423139"/>
            <a:ext cx="507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5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457B2-423D-4A44-81BE-191934A3B546}"/>
              </a:ext>
            </a:extLst>
          </p:cNvPr>
          <p:cNvSpPr txBox="1"/>
          <p:nvPr/>
        </p:nvSpPr>
        <p:spPr>
          <a:xfrm>
            <a:off x="2218123" y="1361583"/>
            <a:ext cx="5806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You will then be directed to a page with all the local scholarships as well as the district scholarship application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56A05-5938-4D2A-A674-06AEC1EC270C}"/>
              </a:ext>
            </a:extLst>
          </p:cNvPr>
          <p:cNvSpPr txBox="1"/>
          <p:nvPr/>
        </p:nvSpPr>
        <p:spPr>
          <a:xfrm>
            <a:off x="1752600" y="3984428"/>
            <a:ext cx="52578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District Application (you will need one for each different scholarship)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C43B395-0BF7-4BAD-BAFA-07BDAC9EE705}"/>
              </a:ext>
            </a:extLst>
          </p:cNvPr>
          <p:cNvSpPr/>
          <p:nvPr/>
        </p:nvSpPr>
        <p:spPr>
          <a:xfrm rot="3311857">
            <a:off x="2135909" y="4222997"/>
            <a:ext cx="164429" cy="854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41B12-1CBE-4447-8844-06AED7F9E477}"/>
              </a:ext>
            </a:extLst>
          </p:cNvPr>
          <p:cNvSpPr/>
          <p:nvPr/>
        </p:nvSpPr>
        <p:spPr>
          <a:xfrm>
            <a:off x="304800" y="4650369"/>
            <a:ext cx="1219200" cy="455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269F3-8594-4944-9E06-2A94117BF2C6}"/>
              </a:ext>
            </a:extLst>
          </p:cNvPr>
          <p:cNvSpPr txBox="1"/>
          <p:nvPr/>
        </p:nvSpPr>
        <p:spPr>
          <a:xfrm>
            <a:off x="2889464" y="5092823"/>
            <a:ext cx="262413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Individual scholarships and forms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B81496E-036B-4735-92CD-1A856B806A3C}"/>
              </a:ext>
            </a:extLst>
          </p:cNvPr>
          <p:cNvSpPr/>
          <p:nvPr/>
        </p:nvSpPr>
        <p:spPr>
          <a:xfrm rot="4086010">
            <a:off x="2376492" y="5092366"/>
            <a:ext cx="45719" cy="6343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85EDB7F-0EEF-4B38-B3C6-80F19CD97887}"/>
              </a:ext>
            </a:extLst>
          </p:cNvPr>
          <p:cNvSpPr/>
          <p:nvPr/>
        </p:nvSpPr>
        <p:spPr>
          <a:xfrm rot="4086010">
            <a:off x="2455525" y="5464857"/>
            <a:ext cx="45719" cy="6343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9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Naviance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0A367AE-D8EF-4CD3-8259-545ACD22A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106"/>
          <a:stretch/>
        </p:blipFill>
        <p:spPr>
          <a:xfrm>
            <a:off x="160133" y="1600200"/>
            <a:ext cx="4175478" cy="4525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B65FE-CE98-4461-A170-70F2F9640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4" r="16948"/>
          <a:stretch/>
        </p:blipFill>
        <p:spPr>
          <a:xfrm>
            <a:off x="4844987" y="3200400"/>
            <a:ext cx="4038601" cy="3271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4362F-C536-456F-B096-06440AAA6504}"/>
              </a:ext>
            </a:extLst>
          </p:cNvPr>
          <p:cNvSpPr txBox="1"/>
          <p:nvPr/>
        </p:nvSpPr>
        <p:spPr>
          <a:xfrm>
            <a:off x="4546107" y="1473123"/>
            <a:ext cx="507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6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473C-3609-4EBB-93B5-FE33BF34DFFB}"/>
              </a:ext>
            </a:extLst>
          </p:cNvPr>
          <p:cNvSpPr txBox="1"/>
          <p:nvPr/>
        </p:nvSpPr>
        <p:spPr>
          <a:xfrm>
            <a:off x="4827604" y="2128772"/>
            <a:ext cx="38303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District Application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(you will need one for each different scholarship)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0CF2B2-FC75-4398-9217-191D6D14ABF4}"/>
              </a:ext>
            </a:extLst>
          </p:cNvPr>
          <p:cNvSpPr/>
          <p:nvPr/>
        </p:nvSpPr>
        <p:spPr>
          <a:xfrm>
            <a:off x="838200" y="48768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0EDE02D-288B-4087-93A3-1022655AB5C4}"/>
              </a:ext>
            </a:extLst>
          </p:cNvPr>
          <p:cNvSpPr/>
          <p:nvPr/>
        </p:nvSpPr>
        <p:spPr>
          <a:xfrm rot="3308264" flipH="1">
            <a:off x="2487454" y="3817109"/>
            <a:ext cx="176355" cy="11403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08DEC39-C297-4F0E-8865-37BC2DAFCD4B}"/>
              </a:ext>
            </a:extLst>
          </p:cNvPr>
          <p:cNvSpPr/>
          <p:nvPr/>
        </p:nvSpPr>
        <p:spPr>
          <a:xfrm rot="18168825" flipH="1">
            <a:off x="4457929" y="4018935"/>
            <a:ext cx="176355" cy="11403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Passing Grades (Every Class)</a:t>
            </a:r>
          </a:p>
          <a:p>
            <a:pPr marL="0" indent="0">
              <a:buNone/>
            </a:pPr>
            <a:r>
              <a:rPr lang="en-US" sz="3600" b="1" dirty="0"/>
              <a:t>+</a:t>
            </a:r>
          </a:p>
          <a:p>
            <a:pPr marL="0" indent="0">
              <a:buNone/>
            </a:pPr>
            <a:r>
              <a:rPr lang="en-US" sz="3600" b="1" dirty="0"/>
              <a:t>Great Attendance (Every Day)</a:t>
            </a:r>
          </a:p>
          <a:p>
            <a:pPr marL="0" indent="0">
              <a:buNone/>
            </a:pPr>
            <a:r>
              <a:rPr lang="en-US" sz="3600" b="1" dirty="0"/>
              <a:t>_______________</a:t>
            </a:r>
          </a:p>
          <a:p>
            <a:pPr marL="0" indent="0">
              <a:buNone/>
            </a:pPr>
            <a:r>
              <a:rPr lang="en-US" sz="3600" b="1" dirty="0"/>
              <a:t>Credits Earned    =    Graduate on Time</a:t>
            </a:r>
          </a:p>
          <a:p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SENIOR INFO! </a:t>
            </a:r>
          </a:p>
        </p:txBody>
      </p:sp>
    </p:spTree>
    <p:extLst>
      <p:ext uri="{BB962C8B-B14F-4D97-AF65-F5344CB8AC3E}">
        <p14:creationId xmlns:p14="http://schemas.microsoft.com/office/powerpoint/2010/main" val="297354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anose="030F0702030302020204" pitchFamily="66" charset="0"/>
              </a:rPr>
              <a:t>All this information and additional applications and special applications are available in the College and Career Corner or online.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RELcounseling.weebly.com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http://www.bvsd.org/graduation/PublishingImages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267200"/>
            <a:ext cx="1905000" cy="15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>
                <a:latin typeface="Comic Sans MS" panose="030F0702030302020204" pitchFamily="66" charset="0"/>
              </a:rPr>
              <a:t>Good Luck and remember:</a:t>
            </a:r>
          </a:p>
          <a:p>
            <a:pPr marL="457200" lvl="1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All scholarship packets due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on or before March 1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at 3:00 p.m.</a:t>
            </a:r>
          </a:p>
        </p:txBody>
      </p:sp>
      <p:pic>
        <p:nvPicPr>
          <p:cNvPr id="14338" name="Picture 2" descr="http://www.bvsd.org/graduation/PublishingImages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181600"/>
            <a:ext cx="1905000" cy="15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44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PROM- April 26, 2019 @ San Luis Resort</a:t>
            </a:r>
          </a:p>
          <a:p>
            <a:r>
              <a:rPr lang="en-US" sz="3600" b="1" dirty="0"/>
              <a:t>Theme: “The Roaring 20’s”</a:t>
            </a:r>
          </a:p>
          <a:p>
            <a:r>
              <a:rPr lang="en-US" sz="3600" b="1" dirty="0"/>
              <a:t>Pricing </a:t>
            </a:r>
            <a:r>
              <a:rPr lang="en-US" sz="3600" b="1" u="sng" dirty="0"/>
              <a:t>goal</a:t>
            </a:r>
            <a:r>
              <a:rPr lang="en-US" sz="3600" b="1" dirty="0"/>
              <a:t> is $40/ticket</a:t>
            </a:r>
          </a:p>
          <a:p>
            <a:r>
              <a:rPr lang="en-US" sz="3600" b="1" dirty="0"/>
              <a:t>Seniors with tickets are able to leave campus early on prom day.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If you do not attend school, you do not attend prom.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Must be passing classes 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Edgenuity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Classes Outstanding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SENIOR INFO! </a:t>
            </a:r>
          </a:p>
        </p:txBody>
      </p:sp>
    </p:spTree>
    <p:extLst>
      <p:ext uri="{BB962C8B-B14F-4D97-AF65-F5344CB8AC3E}">
        <p14:creationId xmlns:p14="http://schemas.microsoft.com/office/powerpoint/2010/main" val="108635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PROM- April 26, 2019 @ San Luis Resort</a:t>
            </a:r>
          </a:p>
          <a:p>
            <a:r>
              <a:rPr lang="en-US" sz="3600" b="1" dirty="0"/>
              <a:t>Expenses must be covered largely by fundraisers:</a:t>
            </a:r>
          </a:p>
          <a:p>
            <a:r>
              <a:rPr lang="en-US" sz="3600" b="1" dirty="0"/>
              <a:t>1. Fish Fry – Success</a:t>
            </a:r>
          </a:p>
          <a:p>
            <a:r>
              <a:rPr lang="en-US" sz="3600" b="1" dirty="0"/>
              <a:t>2. Chocolate Sales – $$$ by March 1</a:t>
            </a:r>
            <a:r>
              <a:rPr lang="en-US" sz="3600" b="1" baseline="30000" dirty="0"/>
              <a:t>st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Publish Prom Ticket Prices in March based on total sales.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SENIOR INFO! </a:t>
            </a:r>
          </a:p>
        </p:txBody>
      </p:sp>
    </p:spTree>
    <p:extLst>
      <p:ext uri="{BB962C8B-B14F-4D97-AF65-F5344CB8AC3E}">
        <p14:creationId xmlns:p14="http://schemas.microsoft.com/office/powerpoint/2010/main" val="36749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Other Dates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Senior Panoramic- February 19, 2019</a:t>
            </a:r>
          </a:p>
          <a:p>
            <a:pPr lvl="1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9am in parking lot by water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Senior Fun Day- April 29, 2019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SENIOR INFO! </a:t>
            </a:r>
          </a:p>
        </p:txBody>
      </p:sp>
    </p:spTree>
    <p:extLst>
      <p:ext uri="{BB962C8B-B14F-4D97-AF65-F5344CB8AC3E}">
        <p14:creationId xmlns:p14="http://schemas.microsoft.com/office/powerpoint/2010/main" val="85154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Edgenuity</a:t>
            </a:r>
            <a:r>
              <a:rPr lang="en-US" sz="3600" b="1" dirty="0">
                <a:solidFill>
                  <a:srgbClr val="FF0000"/>
                </a:solidFill>
              </a:rPr>
              <a:t>/Attendance Recovery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Saturdays: 8am-Noon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Jan. 26</a:t>
            </a:r>
            <a:r>
              <a:rPr lang="en-US" sz="3600" b="1" baseline="30000" dirty="0">
                <a:solidFill>
                  <a:srgbClr val="FF0000"/>
                </a:solidFill>
              </a:rPr>
              <a:t>th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Feb. 2</a:t>
            </a:r>
            <a:r>
              <a:rPr lang="en-US" sz="3600" b="1" baseline="30000" dirty="0">
                <a:solidFill>
                  <a:srgbClr val="FF0000"/>
                </a:solidFill>
              </a:rPr>
              <a:t>nd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Feb. 16</a:t>
            </a:r>
            <a:r>
              <a:rPr lang="en-US" sz="3600" b="1" baseline="30000" dirty="0">
                <a:solidFill>
                  <a:srgbClr val="FF0000"/>
                </a:solidFill>
              </a:rPr>
              <a:t>th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Mar. 2</a:t>
            </a:r>
            <a:r>
              <a:rPr lang="en-US" sz="3600" b="1" baseline="30000" dirty="0">
                <a:solidFill>
                  <a:srgbClr val="FF0000"/>
                </a:solidFill>
              </a:rPr>
              <a:t>nd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SENIOR INFO! </a:t>
            </a:r>
          </a:p>
        </p:txBody>
      </p:sp>
    </p:spTree>
    <p:extLst>
      <p:ext uri="{BB962C8B-B14F-4D97-AF65-F5344CB8AC3E}">
        <p14:creationId xmlns:p14="http://schemas.microsoft.com/office/powerpoint/2010/main" val="144256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GRADUATION! </a:t>
            </a:r>
          </a:p>
          <a:p>
            <a:pPr lvl="1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June 1, 2019</a:t>
            </a:r>
          </a:p>
          <a:p>
            <a:pPr lvl="1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Fertitta Center (UH Campus)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SENIOR INFO! </a:t>
            </a:r>
          </a:p>
        </p:txBody>
      </p:sp>
      <p:pic>
        <p:nvPicPr>
          <p:cNvPr id="5" name="Picture 2" descr="http://antiocheast.org/images/graduation_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63181"/>
            <a:ext cx="21336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82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you’ve been accepted to a college, military branch, or technical program bring your acceptance letter to room 202, we want to announce you &amp; add your picture to the wall!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you’ve received a scholarship or grant offer, even if you don’t plan on using it, bring the letter and amount to room 202!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Acceptances &amp; Scholarships</a:t>
            </a:r>
          </a:p>
        </p:txBody>
      </p:sp>
    </p:spTree>
    <p:extLst>
      <p:ext uri="{BB962C8B-B14F-4D97-AF65-F5344CB8AC3E}">
        <p14:creationId xmlns:p14="http://schemas.microsoft.com/office/powerpoint/2010/main" val="29967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latin typeface="Comic Sans MS" panose="030F0702030302020204" pitchFamily="66" charset="0"/>
              </a:rPr>
              <a:t>GCCISD Local Scholarships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6725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Class of 2019</a:t>
            </a:r>
          </a:p>
        </p:txBody>
      </p:sp>
      <p:pic>
        <p:nvPicPr>
          <p:cNvPr id="11266" name="Picture 2" descr="http://antiocheast.org/images/graduation_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2133600" cy="2143125"/>
          </a:xfrm>
          <a:prstGeom prst="rect">
            <a:avLst/>
          </a:prstGeom>
          <a:noFill/>
        </p:spPr>
      </p:pic>
      <p:pic>
        <p:nvPicPr>
          <p:cNvPr id="11268" name="Picture 4" descr="http://2.bp.blogspot.com/-Lv2q55wy_AU/UFktoaUtQ4I/AAAAAAAAZwU/vgycWskn-lo/s1600/dollar+sign+clip+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1"/>
            <a:ext cx="1343025" cy="185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641</Words>
  <Application>Microsoft Office PowerPoint</Application>
  <PresentationFormat>On-screen Show (4:3)</PresentationFormat>
  <Paragraphs>120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Bodoni MT Poster Compressed</vt:lpstr>
      <vt:lpstr>Calibri</vt:lpstr>
      <vt:lpstr>Comic Sans MS</vt:lpstr>
      <vt:lpstr>Wingdings</vt:lpstr>
      <vt:lpstr>Office Theme</vt:lpstr>
      <vt:lpstr>Senior Meeting! January 18,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Acceptances &amp; Scholarships</vt:lpstr>
      <vt:lpstr>GCCISD Local Scholarships</vt:lpstr>
      <vt:lpstr>Application Process</vt:lpstr>
      <vt:lpstr>Request Forms</vt:lpstr>
      <vt:lpstr>Deadlines</vt:lpstr>
      <vt:lpstr>Important</vt:lpstr>
      <vt:lpstr>Naviance</vt:lpstr>
      <vt:lpstr>Naviance</vt:lpstr>
      <vt:lpstr>Naviance</vt:lpstr>
      <vt:lpstr>Naviance</vt:lpstr>
      <vt:lpstr>Naviance</vt:lpstr>
      <vt:lpstr>Naviance</vt:lpstr>
      <vt:lpstr>Don’t Forget</vt:lpstr>
      <vt:lpstr>Don’t Forget</vt:lpstr>
    </vt:vector>
  </TitlesOfParts>
  <Company>Goose Creek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GCCISD Local Scholarships</dc:title>
  <dc:creator>bmonken</dc:creator>
  <cp:lastModifiedBy>Higdon, Allison S</cp:lastModifiedBy>
  <cp:revision>41</cp:revision>
  <dcterms:created xsi:type="dcterms:W3CDTF">2014-02-14T14:36:49Z</dcterms:created>
  <dcterms:modified xsi:type="dcterms:W3CDTF">2019-01-17T19:39:11Z</dcterms:modified>
</cp:coreProperties>
</file>